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83" r:id="rId2"/>
    <p:sldId id="256" r:id="rId3"/>
    <p:sldId id="257" r:id="rId4"/>
    <p:sldId id="260" r:id="rId5"/>
    <p:sldId id="259" r:id="rId6"/>
    <p:sldId id="258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3" r:id="rId19"/>
    <p:sldId id="272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</p:sldIdLst>
  <p:sldSz cx="6858000" cy="9906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43" autoAdjust="0"/>
    <p:restoredTop sz="94660"/>
  </p:normalViewPr>
  <p:slideViewPr>
    <p:cSldViewPr snapToGrid="0">
      <p:cViewPr varScale="1">
        <p:scale>
          <a:sx n="47" d="100"/>
          <a:sy n="47" d="100"/>
        </p:scale>
        <p:origin x="2200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56479-C193-4211-BEE6-BC052EA0041C}" type="datetimeFigureOut">
              <a:rPr lang="en-US" smtClean="0"/>
              <a:t>06-Jun-23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149C1-C450-47BC-959C-11542AF77C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8858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56479-C193-4211-BEE6-BC052EA0041C}" type="datetimeFigureOut">
              <a:rPr lang="en-US" smtClean="0"/>
              <a:t>06-Jun-23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149C1-C450-47BC-959C-11542AF77C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3872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56479-C193-4211-BEE6-BC052EA0041C}" type="datetimeFigureOut">
              <a:rPr lang="en-US" smtClean="0"/>
              <a:t>06-Jun-23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149C1-C450-47BC-959C-11542AF77C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7249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56479-C193-4211-BEE6-BC052EA0041C}" type="datetimeFigureOut">
              <a:rPr lang="en-US" smtClean="0"/>
              <a:t>06-Jun-23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149C1-C450-47BC-959C-11542AF77C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2123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56479-C193-4211-BEE6-BC052EA0041C}" type="datetimeFigureOut">
              <a:rPr lang="en-US" smtClean="0"/>
              <a:t>06-Jun-23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149C1-C450-47BC-959C-11542AF77C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162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56479-C193-4211-BEE6-BC052EA0041C}" type="datetimeFigureOut">
              <a:rPr lang="en-US" smtClean="0"/>
              <a:t>06-Jun-23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149C1-C450-47BC-959C-11542AF77C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6223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56479-C193-4211-BEE6-BC052EA0041C}" type="datetimeFigureOut">
              <a:rPr lang="en-US" smtClean="0"/>
              <a:t>06-Jun-23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149C1-C450-47BC-959C-11542AF77C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880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56479-C193-4211-BEE6-BC052EA0041C}" type="datetimeFigureOut">
              <a:rPr lang="en-US" smtClean="0"/>
              <a:t>06-Jun-23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149C1-C450-47BC-959C-11542AF77C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7638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56479-C193-4211-BEE6-BC052EA0041C}" type="datetimeFigureOut">
              <a:rPr lang="en-US" smtClean="0"/>
              <a:t>06-Jun-23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149C1-C450-47BC-959C-11542AF77C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6564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56479-C193-4211-BEE6-BC052EA0041C}" type="datetimeFigureOut">
              <a:rPr lang="en-US" smtClean="0"/>
              <a:t>06-Jun-23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149C1-C450-47BC-959C-11542AF77C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438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56479-C193-4211-BEE6-BC052EA0041C}" type="datetimeFigureOut">
              <a:rPr lang="en-US" smtClean="0"/>
              <a:t>06-Jun-23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149C1-C450-47BC-959C-11542AF77C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0827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E56479-C193-4211-BEE6-BC052EA0041C}" type="datetimeFigureOut">
              <a:rPr lang="en-US" smtClean="0"/>
              <a:t>06-Jun-23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E149C1-C450-47BC-959C-11542AF77C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4968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76D663A2-BE40-4417-923D-86295ECAF6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8580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5518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46201B7-F393-4816-9A57-F83D8B7AAE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3487"/>
            <a:ext cx="6858000" cy="385762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C824AAE-EE08-4083-AA67-081DDE76B830}"/>
              </a:ext>
            </a:extLst>
          </p:cNvPr>
          <p:cNvSpPr txBox="1"/>
          <p:nvPr/>
        </p:nvSpPr>
        <p:spPr>
          <a:xfrm>
            <a:off x="2454441" y="683394"/>
            <a:ext cx="2531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Part 1 - Outer Ring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A12EFA-4832-4359-AB7C-96C31E03C53D}"/>
              </a:ext>
            </a:extLst>
          </p:cNvPr>
          <p:cNvSpPr txBox="1"/>
          <p:nvPr/>
        </p:nvSpPr>
        <p:spPr>
          <a:xfrm>
            <a:off x="601133" y="5156200"/>
            <a:ext cx="28278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Tools:</a:t>
            </a:r>
          </a:p>
          <a:p>
            <a:pPr marL="342900" indent="-342900">
              <a:buAutoNum type="arabicPeriod"/>
            </a:pPr>
            <a:r>
              <a:rPr lang="en-US" dirty="0"/>
              <a:t>Line</a:t>
            </a:r>
          </a:p>
          <a:p>
            <a:pPr marL="342900" indent="-342900">
              <a:buAutoNum type="arabicPeriod"/>
            </a:pPr>
            <a:r>
              <a:rPr lang="en-US" dirty="0"/>
              <a:t>Centerline</a:t>
            </a:r>
          </a:p>
          <a:p>
            <a:pPr marL="342900" indent="-342900">
              <a:buAutoNum type="arabicPeriod"/>
            </a:pPr>
            <a:r>
              <a:rPr lang="en-US" dirty="0"/>
              <a:t>Smart Dimensions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9B1635-9DA2-469F-AD4E-3979D9A63830}"/>
              </a:ext>
            </a:extLst>
          </p:cNvPr>
          <p:cNvSpPr txBox="1"/>
          <p:nvPr/>
        </p:nvSpPr>
        <p:spPr>
          <a:xfrm>
            <a:off x="3124200" y="5156200"/>
            <a:ext cx="28278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Features:</a:t>
            </a:r>
          </a:p>
          <a:p>
            <a:pPr marL="342900" indent="-342900">
              <a:buAutoNum type="arabicPeriod"/>
            </a:pPr>
            <a:r>
              <a:rPr lang="en-US" dirty="0"/>
              <a:t>Revolved Boss/Base</a:t>
            </a:r>
          </a:p>
          <a:p>
            <a:pPr marL="342900" indent="-342900">
              <a:buAutoNum type="arabicPeriod"/>
            </a:pPr>
            <a:r>
              <a:rPr lang="en-US" dirty="0"/>
              <a:t>Fillet</a:t>
            </a:r>
          </a:p>
        </p:txBody>
      </p:sp>
    </p:spTree>
    <p:extLst>
      <p:ext uri="{BB962C8B-B14F-4D97-AF65-F5344CB8AC3E}">
        <p14:creationId xmlns:p14="http://schemas.microsoft.com/office/powerpoint/2010/main" val="37523858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31FF87A-C5D0-4732-92D1-31B7C3EA6A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20787"/>
            <a:ext cx="6858000" cy="38576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1A485AD-C2B5-4036-AB2C-1490007FB29B}"/>
              </a:ext>
            </a:extLst>
          </p:cNvPr>
          <p:cNvSpPr txBox="1"/>
          <p:nvPr/>
        </p:nvSpPr>
        <p:spPr>
          <a:xfrm>
            <a:off x="2454441" y="683394"/>
            <a:ext cx="2531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Part 2 - Inner Ring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A3DFE3-6092-4CD1-AA9D-DA6A9F35CB07}"/>
              </a:ext>
            </a:extLst>
          </p:cNvPr>
          <p:cNvSpPr txBox="1"/>
          <p:nvPr/>
        </p:nvSpPr>
        <p:spPr>
          <a:xfrm>
            <a:off x="601133" y="5156200"/>
            <a:ext cx="28278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Tools:</a:t>
            </a:r>
          </a:p>
          <a:p>
            <a:pPr marL="342900" indent="-342900">
              <a:buAutoNum type="arabicPeriod"/>
            </a:pPr>
            <a:r>
              <a:rPr lang="en-US" dirty="0"/>
              <a:t>Line</a:t>
            </a:r>
          </a:p>
          <a:p>
            <a:pPr marL="342900" indent="-342900">
              <a:buAutoNum type="arabicPeriod"/>
            </a:pPr>
            <a:r>
              <a:rPr lang="en-US" dirty="0"/>
              <a:t>Centerline</a:t>
            </a:r>
          </a:p>
          <a:p>
            <a:pPr marL="342900" indent="-342900">
              <a:buAutoNum type="arabicPeriod"/>
            </a:pPr>
            <a:r>
              <a:rPr lang="en-US" dirty="0"/>
              <a:t>Smart Dimensions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E72220-A257-43D4-979A-E5208CCB12CA}"/>
              </a:ext>
            </a:extLst>
          </p:cNvPr>
          <p:cNvSpPr txBox="1"/>
          <p:nvPr/>
        </p:nvSpPr>
        <p:spPr>
          <a:xfrm>
            <a:off x="3124200" y="5156200"/>
            <a:ext cx="28278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Features:</a:t>
            </a:r>
          </a:p>
          <a:p>
            <a:pPr marL="342900" indent="-342900">
              <a:buAutoNum type="arabicPeriod"/>
            </a:pPr>
            <a:r>
              <a:rPr lang="en-US" dirty="0"/>
              <a:t>Revolved Boss/Base</a:t>
            </a:r>
          </a:p>
        </p:txBody>
      </p:sp>
    </p:spTree>
    <p:extLst>
      <p:ext uri="{BB962C8B-B14F-4D97-AF65-F5344CB8AC3E}">
        <p14:creationId xmlns:p14="http://schemas.microsoft.com/office/powerpoint/2010/main" val="21264540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A2027A8-9487-43CD-9F14-CCC16FE98C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95375"/>
            <a:ext cx="6858000" cy="38576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1F06470-23FF-4257-A40D-91187E380A1E}"/>
              </a:ext>
            </a:extLst>
          </p:cNvPr>
          <p:cNvSpPr txBox="1"/>
          <p:nvPr/>
        </p:nvSpPr>
        <p:spPr>
          <a:xfrm>
            <a:off x="2454441" y="683394"/>
            <a:ext cx="2531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Part 3 - Ball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1B6C71-F234-4982-B4EC-3B769665BAD7}"/>
              </a:ext>
            </a:extLst>
          </p:cNvPr>
          <p:cNvSpPr txBox="1"/>
          <p:nvPr/>
        </p:nvSpPr>
        <p:spPr>
          <a:xfrm>
            <a:off x="601133" y="5156200"/>
            <a:ext cx="28278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Tools:</a:t>
            </a:r>
          </a:p>
          <a:p>
            <a:pPr marL="342900" indent="-342900">
              <a:buAutoNum type="arabicPeriod"/>
            </a:pPr>
            <a:r>
              <a:rPr lang="en-US" dirty="0"/>
              <a:t>Line</a:t>
            </a:r>
          </a:p>
          <a:p>
            <a:pPr marL="342900" indent="-342900">
              <a:buAutoNum type="arabicPeriod"/>
            </a:pPr>
            <a:r>
              <a:rPr lang="en-US" dirty="0"/>
              <a:t>Centerline</a:t>
            </a:r>
          </a:p>
          <a:p>
            <a:pPr marL="342900" indent="-342900">
              <a:buAutoNum type="arabicPeriod"/>
            </a:pPr>
            <a:r>
              <a:rPr lang="en-US" dirty="0"/>
              <a:t>Smart Dimensions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894B58-B940-41B5-943D-5D908C932AA2}"/>
              </a:ext>
            </a:extLst>
          </p:cNvPr>
          <p:cNvSpPr txBox="1"/>
          <p:nvPr/>
        </p:nvSpPr>
        <p:spPr>
          <a:xfrm>
            <a:off x="3124200" y="5156200"/>
            <a:ext cx="28278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Features:</a:t>
            </a:r>
          </a:p>
          <a:p>
            <a:pPr marL="342900" indent="-342900">
              <a:buAutoNum type="arabicPeriod"/>
            </a:pPr>
            <a:r>
              <a:rPr lang="en-US" dirty="0"/>
              <a:t>Revolved Boss/Base</a:t>
            </a:r>
          </a:p>
        </p:txBody>
      </p:sp>
    </p:spTree>
    <p:extLst>
      <p:ext uri="{BB962C8B-B14F-4D97-AF65-F5344CB8AC3E}">
        <p14:creationId xmlns:p14="http://schemas.microsoft.com/office/powerpoint/2010/main" val="34345729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D7B3FBB-DA1F-4347-AC64-B37B026BE0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95375"/>
            <a:ext cx="6858000" cy="38576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01A2D2A-6D55-4C60-84F4-700654D236BB}"/>
              </a:ext>
            </a:extLst>
          </p:cNvPr>
          <p:cNvSpPr txBox="1"/>
          <p:nvPr/>
        </p:nvSpPr>
        <p:spPr>
          <a:xfrm>
            <a:off x="2454441" y="683394"/>
            <a:ext cx="2531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Part 4 - Cage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9B553A-ADF0-4E06-BF27-92E1D3BF373F}"/>
              </a:ext>
            </a:extLst>
          </p:cNvPr>
          <p:cNvSpPr txBox="1"/>
          <p:nvPr/>
        </p:nvSpPr>
        <p:spPr>
          <a:xfrm>
            <a:off x="601133" y="5156200"/>
            <a:ext cx="28278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Tools:</a:t>
            </a:r>
          </a:p>
          <a:p>
            <a:pPr marL="342900" indent="-342900">
              <a:buAutoNum type="arabicPeriod"/>
            </a:pPr>
            <a:r>
              <a:rPr lang="en-US" dirty="0"/>
              <a:t>Line</a:t>
            </a:r>
          </a:p>
          <a:p>
            <a:pPr marL="342900" indent="-342900">
              <a:buAutoNum type="arabicPeriod"/>
            </a:pPr>
            <a:r>
              <a:rPr lang="en-US" dirty="0"/>
              <a:t>Centerline</a:t>
            </a:r>
          </a:p>
          <a:p>
            <a:pPr marL="342900" indent="-342900">
              <a:buAutoNum type="arabicPeriod"/>
            </a:pPr>
            <a:r>
              <a:rPr lang="en-US" dirty="0"/>
              <a:t>Smart Dimensions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35DFA2-9368-4FF9-9441-73931A99BA6B}"/>
              </a:ext>
            </a:extLst>
          </p:cNvPr>
          <p:cNvSpPr txBox="1"/>
          <p:nvPr/>
        </p:nvSpPr>
        <p:spPr>
          <a:xfrm>
            <a:off x="3124200" y="5156200"/>
            <a:ext cx="28278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Features:</a:t>
            </a:r>
          </a:p>
          <a:p>
            <a:pPr marL="342900" indent="-342900">
              <a:buAutoNum type="arabicPeriod"/>
            </a:pPr>
            <a:r>
              <a:rPr lang="en-US" dirty="0"/>
              <a:t>Extruded Boss/Base</a:t>
            </a:r>
          </a:p>
          <a:p>
            <a:pPr marL="342900" indent="-342900">
              <a:buAutoNum type="arabicPeriod"/>
            </a:pPr>
            <a:r>
              <a:rPr lang="en-US" dirty="0"/>
              <a:t>Extruded Cut</a:t>
            </a:r>
          </a:p>
          <a:p>
            <a:pPr marL="342900" indent="-342900">
              <a:buAutoNum type="arabicPeriod"/>
            </a:pPr>
            <a:r>
              <a:rPr lang="en-US" dirty="0"/>
              <a:t>Circular Pattern</a:t>
            </a:r>
          </a:p>
        </p:txBody>
      </p:sp>
    </p:spTree>
    <p:extLst>
      <p:ext uri="{BB962C8B-B14F-4D97-AF65-F5344CB8AC3E}">
        <p14:creationId xmlns:p14="http://schemas.microsoft.com/office/powerpoint/2010/main" val="7572561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485E7F3-F030-435D-9999-14D6F696B8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74787"/>
            <a:ext cx="6858000" cy="38576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25EFBAC-5EB3-4E5C-9B3D-873BA71C18C0}"/>
              </a:ext>
            </a:extLst>
          </p:cNvPr>
          <p:cNvSpPr txBox="1"/>
          <p:nvPr/>
        </p:nvSpPr>
        <p:spPr>
          <a:xfrm>
            <a:off x="2095633" y="505950"/>
            <a:ext cx="32629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Assembly : Ball Bearing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8CD1A1-3005-4593-A00A-552906CB336E}"/>
              </a:ext>
            </a:extLst>
          </p:cNvPr>
          <p:cNvSpPr txBox="1"/>
          <p:nvPr/>
        </p:nvSpPr>
        <p:spPr>
          <a:xfrm>
            <a:off x="1786467" y="5731933"/>
            <a:ext cx="344593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Assembly –</a:t>
            </a:r>
          </a:p>
          <a:p>
            <a:pPr marL="342900" indent="-342900">
              <a:buAutoNum type="arabicPeriod"/>
            </a:pPr>
            <a:r>
              <a:rPr lang="en-US" dirty="0"/>
              <a:t>Insert Component</a:t>
            </a:r>
          </a:p>
          <a:p>
            <a:pPr marL="342900" indent="-342900">
              <a:buAutoNum type="arabicPeriod"/>
            </a:pPr>
            <a:r>
              <a:rPr lang="en-US" dirty="0"/>
              <a:t>Coincide Mate</a:t>
            </a:r>
          </a:p>
          <a:p>
            <a:pPr marL="342900" indent="-342900">
              <a:buAutoNum type="arabicPeriod"/>
            </a:pPr>
            <a:r>
              <a:rPr lang="en-US" dirty="0"/>
              <a:t>Concentric Mate</a:t>
            </a:r>
          </a:p>
          <a:p>
            <a:pPr marL="342900" indent="-342900">
              <a:buAutoNum type="arabicPeriod"/>
            </a:pPr>
            <a:r>
              <a:rPr lang="en-US" dirty="0"/>
              <a:t>Mirror Components</a:t>
            </a:r>
          </a:p>
        </p:txBody>
      </p:sp>
    </p:spTree>
    <p:extLst>
      <p:ext uri="{BB962C8B-B14F-4D97-AF65-F5344CB8AC3E}">
        <p14:creationId xmlns:p14="http://schemas.microsoft.com/office/powerpoint/2010/main" val="33117557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4EF81D-8CC8-42AD-88BB-EA772F9B03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95375"/>
            <a:ext cx="6858000" cy="385762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A7FC187-2577-4252-BA2D-EBDEBFFF085D}"/>
              </a:ext>
            </a:extLst>
          </p:cNvPr>
          <p:cNvSpPr txBox="1"/>
          <p:nvPr/>
        </p:nvSpPr>
        <p:spPr>
          <a:xfrm>
            <a:off x="1925052" y="481263"/>
            <a:ext cx="3513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Part : Exhaust Manifold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E988F6-AAD9-434E-BEF4-141F501AB2DB}"/>
              </a:ext>
            </a:extLst>
          </p:cNvPr>
          <p:cNvSpPr txBox="1"/>
          <p:nvPr/>
        </p:nvSpPr>
        <p:spPr>
          <a:xfrm>
            <a:off x="601133" y="5156200"/>
            <a:ext cx="282786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Tools:</a:t>
            </a:r>
          </a:p>
          <a:p>
            <a:pPr marL="342900" indent="-342900">
              <a:buAutoNum type="arabicPeriod"/>
            </a:pPr>
            <a:r>
              <a:rPr lang="en-US" dirty="0"/>
              <a:t>Line</a:t>
            </a:r>
          </a:p>
          <a:p>
            <a:pPr marL="342900" indent="-342900">
              <a:buAutoNum type="arabicPeriod"/>
            </a:pPr>
            <a:r>
              <a:rPr lang="en-US" dirty="0"/>
              <a:t>Centerline</a:t>
            </a:r>
          </a:p>
          <a:p>
            <a:pPr marL="342900" indent="-342900">
              <a:buAutoNum type="arabicPeriod"/>
            </a:pPr>
            <a:r>
              <a:rPr lang="en-US" dirty="0"/>
              <a:t>Circle</a:t>
            </a:r>
          </a:p>
          <a:p>
            <a:pPr marL="342900" indent="-342900">
              <a:buAutoNum type="arabicPeriod"/>
            </a:pPr>
            <a:r>
              <a:rPr lang="en-US" dirty="0"/>
              <a:t>3d Sketch</a:t>
            </a:r>
          </a:p>
          <a:p>
            <a:pPr marL="342900" indent="-342900">
              <a:buAutoNum type="arabicPeriod"/>
            </a:pPr>
            <a:r>
              <a:rPr lang="en-US" dirty="0"/>
              <a:t>Fillet</a:t>
            </a:r>
          </a:p>
          <a:p>
            <a:pPr marL="342900" indent="-342900">
              <a:buAutoNum type="arabicPeriod"/>
            </a:pPr>
            <a:r>
              <a:rPr lang="en-US" dirty="0"/>
              <a:t>Trim Entities</a:t>
            </a:r>
          </a:p>
          <a:p>
            <a:pPr marL="342900" indent="-342900">
              <a:buAutoNum type="arabicPeriod"/>
            </a:pPr>
            <a:r>
              <a:rPr lang="en-US" dirty="0"/>
              <a:t>Smart Dimensions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3D7754-F9D4-44F6-966B-E055793C26D9}"/>
              </a:ext>
            </a:extLst>
          </p:cNvPr>
          <p:cNvSpPr txBox="1"/>
          <p:nvPr/>
        </p:nvSpPr>
        <p:spPr>
          <a:xfrm>
            <a:off x="3124200" y="5156200"/>
            <a:ext cx="282786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Features:</a:t>
            </a:r>
          </a:p>
          <a:p>
            <a:pPr marL="342900" indent="-342900">
              <a:buAutoNum type="arabicPeriod"/>
            </a:pPr>
            <a:r>
              <a:rPr lang="en-US" dirty="0"/>
              <a:t>Extruded Boss/Base</a:t>
            </a:r>
          </a:p>
          <a:p>
            <a:pPr marL="342900" indent="-342900">
              <a:buAutoNum type="arabicPeriod"/>
            </a:pPr>
            <a:r>
              <a:rPr lang="en-US" dirty="0"/>
              <a:t>Extruded Cut</a:t>
            </a:r>
          </a:p>
          <a:p>
            <a:pPr marL="342900" indent="-342900">
              <a:buAutoNum type="arabicPeriod"/>
            </a:pPr>
            <a:r>
              <a:rPr lang="en-US" dirty="0"/>
              <a:t>Fillet</a:t>
            </a:r>
          </a:p>
          <a:p>
            <a:pPr marL="342900" indent="-342900">
              <a:buAutoNum type="arabicPeriod"/>
            </a:pPr>
            <a:r>
              <a:rPr lang="en-US" dirty="0"/>
              <a:t>Swept Boss/Base</a:t>
            </a:r>
          </a:p>
          <a:p>
            <a:pPr marL="342900" indent="-342900">
              <a:buAutoNum type="arabicPeriod"/>
            </a:pPr>
            <a:r>
              <a:rPr lang="en-US" dirty="0"/>
              <a:t>Shell</a:t>
            </a:r>
          </a:p>
        </p:txBody>
      </p:sp>
    </p:spTree>
    <p:extLst>
      <p:ext uri="{BB962C8B-B14F-4D97-AF65-F5344CB8AC3E}">
        <p14:creationId xmlns:p14="http://schemas.microsoft.com/office/powerpoint/2010/main" val="30882518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ED089AE-F483-4C81-B2EE-C5DE795AFA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2487"/>
            <a:ext cx="6858000" cy="385762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18B2B22-4ED7-4DBD-A694-8F7E2990DF95}"/>
              </a:ext>
            </a:extLst>
          </p:cNvPr>
          <p:cNvSpPr txBox="1"/>
          <p:nvPr/>
        </p:nvSpPr>
        <p:spPr>
          <a:xfrm>
            <a:off x="2837046" y="298384"/>
            <a:ext cx="2158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Part 1: Gear 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E46924-AFAE-4D11-806C-A0F8B4D49E57}"/>
              </a:ext>
            </a:extLst>
          </p:cNvPr>
          <p:cNvSpPr txBox="1"/>
          <p:nvPr/>
        </p:nvSpPr>
        <p:spPr>
          <a:xfrm>
            <a:off x="601133" y="5156200"/>
            <a:ext cx="282786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Tools:</a:t>
            </a:r>
          </a:p>
          <a:p>
            <a:pPr marL="342900" indent="-342900">
              <a:buAutoNum type="arabicPeriod"/>
            </a:pPr>
            <a:r>
              <a:rPr lang="en-US" dirty="0"/>
              <a:t>Line</a:t>
            </a:r>
          </a:p>
          <a:p>
            <a:pPr marL="342900" indent="-342900">
              <a:buAutoNum type="arabicPeriod"/>
            </a:pPr>
            <a:r>
              <a:rPr lang="en-US" dirty="0"/>
              <a:t>Centerline</a:t>
            </a:r>
          </a:p>
          <a:p>
            <a:pPr marL="342900" indent="-342900">
              <a:buAutoNum type="arabicPeriod"/>
            </a:pPr>
            <a:r>
              <a:rPr lang="en-US" dirty="0"/>
              <a:t>Circle</a:t>
            </a:r>
          </a:p>
          <a:p>
            <a:pPr marL="342900" indent="-342900">
              <a:buAutoNum type="arabicPeriod"/>
            </a:pPr>
            <a:r>
              <a:rPr lang="en-US" dirty="0"/>
              <a:t>Trim Entities</a:t>
            </a:r>
          </a:p>
          <a:p>
            <a:pPr marL="342900" indent="-342900">
              <a:buAutoNum type="arabicPeriod"/>
            </a:pPr>
            <a:r>
              <a:rPr lang="en-US" dirty="0"/>
              <a:t>Smart Dimensions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5CA934-C7BF-4BC5-BDFA-2E7EBFFF8974}"/>
              </a:ext>
            </a:extLst>
          </p:cNvPr>
          <p:cNvSpPr txBox="1"/>
          <p:nvPr/>
        </p:nvSpPr>
        <p:spPr>
          <a:xfrm>
            <a:off x="3124200" y="5156200"/>
            <a:ext cx="28278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Features:</a:t>
            </a:r>
          </a:p>
          <a:p>
            <a:pPr marL="342900" indent="-342900">
              <a:buAutoNum type="arabicPeriod"/>
            </a:pPr>
            <a:r>
              <a:rPr lang="en-US" dirty="0"/>
              <a:t>Extruded Boss/Base</a:t>
            </a:r>
          </a:p>
          <a:p>
            <a:pPr marL="342900" indent="-342900">
              <a:buAutoNum type="arabicPeriod"/>
            </a:pPr>
            <a:r>
              <a:rPr lang="en-US" dirty="0"/>
              <a:t>Circular Pattern</a:t>
            </a:r>
          </a:p>
        </p:txBody>
      </p:sp>
    </p:spTree>
    <p:extLst>
      <p:ext uri="{BB962C8B-B14F-4D97-AF65-F5344CB8AC3E}">
        <p14:creationId xmlns:p14="http://schemas.microsoft.com/office/powerpoint/2010/main" val="24198971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6DCDB1B-4B75-431C-B500-DB98729904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95375"/>
            <a:ext cx="6858000" cy="38576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B9BBFDB-8ED9-4096-AFB1-0059065B54B1}"/>
              </a:ext>
            </a:extLst>
          </p:cNvPr>
          <p:cNvSpPr txBox="1"/>
          <p:nvPr/>
        </p:nvSpPr>
        <p:spPr>
          <a:xfrm>
            <a:off x="2837046" y="298384"/>
            <a:ext cx="2158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Part 2: Gear 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C613F3-263A-43D8-BD23-E18DC30C3823}"/>
              </a:ext>
            </a:extLst>
          </p:cNvPr>
          <p:cNvSpPr txBox="1"/>
          <p:nvPr/>
        </p:nvSpPr>
        <p:spPr>
          <a:xfrm>
            <a:off x="601133" y="5156200"/>
            <a:ext cx="282786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Tools:</a:t>
            </a:r>
          </a:p>
          <a:p>
            <a:pPr marL="342900" indent="-342900">
              <a:buAutoNum type="arabicPeriod"/>
            </a:pPr>
            <a:r>
              <a:rPr lang="en-US" dirty="0"/>
              <a:t>Line</a:t>
            </a:r>
          </a:p>
          <a:p>
            <a:pPr marL="342900" indent="-342900">
              <a:buAutoNum type="arabicPeriod"/>
            </a:pPr>
            <a:r>
              <a:rPr lang="en-US" dirty="0"/>
              <a:t>Centerline</a:t>
            </a:r>
          </a:p>
          <a:p>
            <a:pPr marL="342900" indent="-342900">
              <a:buAutoNum type="arabicPeriod"/>
            </a:pPr>
            <a:r>
              <a:rPr lang="en-US" dirty="0"/>
              <a:t>Circle</a:t>
            </a:r>
          </a:p>
          <a:p>
            <a:pPr marL="342900" indent="-342900">
              <a:buAutoNum type="arabicPeriod"/>
            </a:pPr>
            <a:r>
              <a:rPr lang="en-US" dirty="0"/>
              <a:t>Trim Entities</a:t>
            </a:r>
          </a:p>
          <a:p>
            <a:pPr marL="342900" indent="-342900">
              <a:buAutoNum type="arabicPeriod"/>
            </a:pPr>
            <a:r>
              <a:rPr lang="en-US" dirty="0"/>
              <a:t>Smart Dimensions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B53821-D71D-4438-8B42-708DFBA4B80E}"/>
              </a:ext>
            </a:extLst>
          </p:cNvPr>
          <p:cNvSpPr txBox="1"/>
          <p:nvPr/>
        </p:nvSpPr>
        <p:spPr>
          <a:xfrm>
            <a:off x="3124200" y="5156200"/>
            <a:ext cx="28278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Features:</a:t>
            </a:r>
          </a:p>
          <a:p>
            <a:pPr marL="342900" indent="-342900">
              <a:buAutoNum type="arabicPeriod"/>
            </a:pPr>
            <a:r>
              <a:rPr lang="en-US" dirty="0"/>
              <a:t>Extruded Boss/Base</a:t>
            </a:r>
          </a:p>
          <a:p>
            <a:pPr marL="342900" indent="-342900">
              <a:buAutoNum type="arabicPeriod"/>
            </a:pPr>
            <a:r>
              <a:rPr lang="en-US" dirty="0"/>
              <a:t>Circular Pattern</a:t>
            </a:r>
          </a:p>
        </p:txBody>
      </p:sp>
    </p:spTree>
    <p:extLst>
      <p:ext uri="{BB962C8B-B14F-4D97-AF65-F5344CB8AC3E}">
        <p14:creationId xmlns:p14="http://schemas.microsoft.com/office/powerpoint/2010/main" val="42137899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5DDD189-428C-437C-817E-AD4DA4C699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95375"/>
            <a:ext cx="6858000" cy="385762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24DBBBB-9E2E-4047-9E70-8045FDB9F06B}"/>
              </a:ext>
            </a:extLst>
          </p:cNvPr>
          <p:cNvSpPr txBox="1"/>
          <p:nvPr/>
        </p:nvSpPr>
        <p:spPr>
          <a:xfrm>
            <a:off x="2136808" y="385011"/>
            <a:ext cx="2974207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Part 3 : Top Cover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AC3C4A-0E7D-41E2-BE8D-B3F3CEC5AACD}"/>
              </a:ext>
            </a:extLst>
          </p:cNvPr>
          <p:cNvSpPr txBox="1"/>
          <p:nvPr/>
        </p:nvSpPr>
        <p:spPr>
          <a:xfrm>
            <a:off x="601133" y="5156200"/>
            <a:ext cx="282786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Tools:</a:t>
            </a:r>
          </a:p>
          <a:p>
            <a:pPr marL="342900" indent="-342900">
              <a:buAutoNum type="arabicPeriod"/>
            </a:pPr>
            <a:r>
              <a:rPr lang="en-US" dirty="0"/>
              <a:t>Line</a:t>
            </a:r>
          </a:p>
          <a:p>
            <a:pPr marL="342900" indent="-342900">
              <a:buAutoNum type="arabicPeriod"/>
            </a:pPr>
            <a:r>
              <a:rPr lang="en-US" dirty="0"/>
              <a:t>Centerline</a:t>
            </a:r>
          </a:p>
          <a:p>
            <a:pPr marL="342900" indent="-342900">
              <a:buAutoNum type="arabicPeriod"/>
            </a:pPr>
            <a:r>
              <a:rPr lang="en-US" dirty="0"/>
              <a:t>Circle</a:t>
            </a:r>
          </a:p>
          <a:p>
            <a:pPr marL="342900" indent="-342900">
              <a:buAutoNum type="arabicPeriod"/>
            </a:pPr>
            <a:r>
              <a:rPr lang="en-US" dirty="0"/>
              <a:t>Trim Entities</a:t>
            </a:r>
          </a:p>
          <a:p>
            <a:pPr marL="342900" indent="-342900">
              <a:buAutoNum type="arabicPeriod"/>
            </a:pPr>
            <a:r>
              <a:rPr lang="en-US" dirty="0"/>
              <a:t>Smart Dimensions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095FFA-E1F7-40CF-A992-AB64304D36C0}"/>
              </a:ext>
            </a:extLst>
          </p:cNvPr>
          <p:cNvSpPr txBox="1"/>
          <p:nvPr/>
        </p:nvSpPr>
        <p:spPr>
          <a:xfrm>
            <a:off x="3124200" y="5156200"/>
            <a:ext cx="28278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Features:</a:t>
            </a:r>
          </a:p>
          <a:p>
            <a:pPr marL="342900" indent="-342900">
              <a:buAutoNum type="arabicPeriod"/>
            </a:pPr>
            <a:r>
              <a:rPr lang="en-US" dirty="0"/>
              <a:t>Extruded Boss/Base</a:t>
            </a:r>
          </a:p>
          <a:p>
            <a:pPr marL="342900" indent="-342900">
              <a:buAutoNum type="arabicPeriod"/>
            </a:pPr>
            <a:r>
              <a:rPr lang="en-US" dirty="0"/>
              <a:t>Chamfer</a:t>
            </a:r>
          </a:p>
        </p:txBody>
      </p:sp>
    </p:spTree>
    <p:extLst>
      <p:ext uri="{BB962C8B-B14F-4D97-AF65-F5344CB8AC3E}">
        <p14:creationId xmlns:p14="http://schemas.microsoft.com/office/powerpoint/2010/main" val="3892604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F0F50D4-B5A4-4530-A127-6F6BD73490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3287"/>
            <a:ext cx="6858000" cy="385762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1BD68E0-C0AB-407F-9E91-FC1CE18B734D}"/>
              </a:ext>
            </a:extLst>
          </p:cNvPr>
          <p:cNvSpPr txBox="1"/>
          <p:nvPr/>
        </p:nvSpPr>
        <p:spPr>
          <a:xfrm>
            <a:off x="2569945" y="313366"/>
            <a:ext cx="24255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Part 4 : Top Seal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1C88FE-1002-4683-A870-FAB6D6F3EC91}"/>
              </a:ext>
            </a:extLst>
          </p:cNvPr>
          <p:cNvSpPr txBox="1"/>
          <p:nvPr/>
        </p:nvSpPr>
        <p:spPr>
          <a:xfrm>
            <a:off x="601133" y="5156200"/>
            <a:ext cx="282786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Tools:</a:t>
            </a:r>
          </a:p>
          <a:p>
            <a:pPr marL="342900" indent="-342900">
              <a:buAutoNum type="arabicPeriod"/>
            </a:pPr>
            <a:r>
              <a:rPr lang="en-US" dirty="0"/>
              <a:t>Line</a:t>
            </a:r>
          </a:p>
          <a:p>
            <a:pPr marL="342900" indent="-342900">
              <a:buAutoNum type="arabicPeriod"/>
            </a:pPr>
            <a:r>
              <a:rPr lang="en-US" dirty="0"/>
              <a:t>Centerline</a:t>
            </a:r>
          </a:p>
          <a:p>
            <a:pPr marL="342900" indent="-342900">
              <a:buAutoNum type="arabicPeriod"/>
            </a:pPr>
            <a:r>
              <a:rPr lang="en-US" dirty="0"/>
              <a:t>Circle</a:t>
            </a:r>
          </a:p>
          <a:p>
            <a:pPr marL="342900" indent="-342900">
              <a:buAutoNum type="arabicPeriod"/>
            </a:pPr>
            <a:r>
              <a:rPr lang="en-US" dirty="0"/>
              <a:t>Smart Dimensions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373FEB6-222C-4EC8-B97E-8D773BA41C60}"/>
              </a:ext>
            </a:extLst>
          </p:cNvPr>
          <p:cNvSpPr txBox="1"/>
          <p:nvPr/>
        </p:nvSpPr>
        <p:spPr>
          <a:xfrm>
            <a:off x="3124200" y="5156200"/>
            <a:ext cx="28278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Features:</a:t>
            </a:r>
          </a:p>
          <a:p>
            <a:pPr marL="342900" indent="-342900">
              <a:buAutoNum type="arabicPeriod"/>
            </a:pPr>
            <a:r>
              <a:rPr lang="en-US" dirty="0"/>
              <a:t>Extruded Boss/Base</a:t>
            </a:r>
          </a:p>
          <a:p>
            <a:pPr marL="342900" indent="-342900">
              <a:buAutoNum type="arabicPeriod"/>
            </a:pPr>
            <a:r>
              <a:rPr lang="en-US" dirty="0"/>
              <a:t>Chamfer</a:t>
            </a:r>
          </a:p>
        </p:txBody>
      </p:sp>
    </p:spTree>
    <p:extLst>
      <p:ext uri="{BB962C8B-B14F-4D97-AF65-F5344CB8AC3E}">
        <p14:creationId xmlns:p14="http://schemas.microsoft.com/office/powerpoint/2010/main" val="13023872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69D082B-DED9-4EE1-BC34-34B87B83D5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8262"/>
            <a:ext cx="6858000" cy="385762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4810D18-39A3-4E94-9E6A-1EF32246677F}"/>
              </a:ext>
            </a:extLst>
          </p:cNvPr>
          <p:cNvSpPr txBox="1"/>
          <p:nvPr/>
        </p:nvSpPr>
        <p:spPr>
          <a:xfrm>
            <a:off x="2980268" y="424737"/>
            <a:ext cx="208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Part 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BFD014-AA7E-4950-BD11-E030A35F55CC}"/>
              </a:ext>
            </a:extLst>
          </p:cNvPr>
          <p:cNvSpPr txBox="1"/>
          <p:nvPr/>
        </p:nvSpPr>
        <p:spPr>
          <a:xfrm>
            <a:off x="601133" y="5156200"/>
            <a:ext cx="282786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Tools:</a:t>
            </a:r>
          </a:p>
          <a:p>
            <a:pPr marL="342900" indent="-342900">
              <a:buAutoNum type="arabicPeriod"/>
            </a:pPr>
            <a:r>
              <a:rPr lang="en-US" dirty="0"/>
              <a:t>Line</a:t>
            </a:r>
          </a:p>
          <a:p>
            <a:pPr marL="342900" indent="-342900">
              <a:buAutoNum type="arabicPeriod"/>
            </a:pPr>
            <a:r>
              <a:rPr lang="en-US" dirty="0"/>
              <a:t>Centerline</a:t>
            </a:r>
          </a:p>
          <a:p>
            <a:pPr marL="342900" indent="-342900">
              <a:buAutoNum type="arabicPeriod"/>
            </a:pPr>
            <a:r>
              <a:rPr lang="en-US" dirty="0"/>
              <a:t>Circle</a:t>
            </a:r>
          </a:p>
          <a:p>
            <a:pPr marL="342900" indent="-342900">
              <a:buAutoNum type="arabicPeriod"/>
            </a:pPr>
            <a:r>
              <a:rPr lang="en-US" dirty="0"/>
              <a:t>Smart Dimensions</a:t>
            </a:r>
          </a:p>
          <a:p>
            <a:pPr marL="342900" indent="-342900">
              <a:buAutoNum type="arabicPeriod"/>
            </a:pPr>
            <a:r>
              <a:rPr lang="en-US" dirty="0"/>
              <a:t>Trim Entities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28D687-041B-460E-8F2F-544AC4933410}"/>
              </a:ext>
            </a:extLst>
          </p:cNvPr>
          <p:cNvSpPr txBox="1"/>
          <p:nvPr/>
        </p:nvSpPr>
        <p:spPr>
          <a:xfrm>
            <a:off x="3124200" y="5156200"/>
            <a:ext cx="28278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Features:</a:t>
            </a:r>
          </a:p>
          <a:p>
            <a:pPr marL="342900" indent="-342900">
              <a:buAutoNum type="arabicPeriod"/>
            </a:pPr>
            <a:r>
              <a:rPr lang="en-US" dirty="0"/>
              <a:t>Extruded Boss/Base</a:t>
            </a:r>
          </a:p>
          <a:p>
            <a:pPr marL="342900" indent="-342900">
              <a:buAutoNum type="arabicPeriod"/>
            </a:pPr>
            <a:r>
              <a:rPr lang="en-US" dirty="0"/>
              <a:t>Extruded Cut</a:t>
            </a:r>
          </a:p>
        </p:txBody>
      </p:sp>
    </p:spTree>
    <p:extLst>
      <p:ext uri="{BB962C8B-B14F-4D97-AF65-F5344CB8AC3E}">
        <p14:creationId xmlns:p14="http://schemas.microsoft.com/office/powerpoint/2010/main" val="9189967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53275AD-00B0-4C47-BC45-BAB598F16A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2487"/>
            <a:ext cx="6858000" cy="385762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99C9161-7DC9-4E82-A211-8860CC9D7E48}"/>
              </a:ext>
            </a:extLst>
          </p:cNvPr>
          <p:cNvSpPr txBox="1"/>
          <p:nvPr/>
        </p:nvSpPr>
        <p:spPr>
          <a:xfrm>
            <a:off x="2011680" y="231007"/>
            <a:ext cx="3253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Assembly : Gear Fidget Spinner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BB378E-7DC6-4549-B2DD-579D13151C82}"/>
              </a:ext>
            </a:extLst>
          </p:cNvPr>
          <p:cNvSpPr txBox="1"/>
          <p:nvPr/>
        </p:nvSpPr>
        <p:spPr>
          <a:xfrm>
            <a:off x="1786467" y="5731933"/>
            <a:ext cx="344593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Assembly –</a:t>
            </a:r>
          </a:p>
          <a:p>
            <a:pPr marL="342900" indent="-342900">
              <a:buAutoNum type="arabicPeriod"/>
            </a:pPr>
            <a:r>
              <a:rPr lang="en-US" dirty="0"/>
              <a:t>Insert Component</a:t>
            </a:r>
          </a:p>
          <a:p>
            <a:pPr marL="342900" indent="-342900">
              <a:buAutoNum type="arabicPeriod"/>
            </a:pPr>
            <a:r>
              <a:rPr lang="en-US" dirty="0"/>
              <a:t>Coincide Mate</a:t>
            </a:r>
          </a:p>
          <a:p>
            <a:pPr marL="342900" indent="-342900">
              <a:buAutoNum type="arabicPeriod"/>
            </a:pPr>
            <a:r>
              <a:rPr lang="en-US" dirty="0"/>
              <a:t>Mechanical mate</a:t>
            </a:r>
          </a:p>
          <a:p>
            <a:pPr marL="342900" indent="-342900">
              <a:buAutoNum type="arabicPeriod"/>
            </a:pPr>
            <a:r>
              <a:rPr lang="en-US" dirty="0"/>
              <a:t>Design Library</a:t>
            </a:r>
          </a:p>
          <a:p>
            <a:pPr marL="342900" indent="-342900">
              <a:buAutoNum type="arabicPeriod"/>
            </a:pPr>
            <a:r>
              <a:rPr lang="en-US" dirty="0"/>
              <a:t>Angular Contact Ball Bearing</a:t>
            </a:r>
          </a:p>
          <a:p>
            <a:pPr marL="342900" indent="-342900">
              <a:buAutoNum type="arabicPeriod"/>
            </a:pPr>
            <a:r>
              <a:rPr lang="en-US" dirty="0"/>
              <a:t>Concentric Mate</a:t>
            </a:r>
          </a:p>
        </p:txBody>
      </p:sp>
    </p:spTree>
    <p:extLst>
      <p:ext uri="{BB962C8B-B14F-4D97-AF65-F5344CB8AC3E}">
        <p14:creationId xmlns:p14="http://schemas.microsoft.com/office/powerpoint/2010/main" val="28426861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54B02D0-62D4-4F0C-A975-F6505A714D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35087"/>
            <a:ext cx="6858000" cy="385762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E1BD34-6A5C-4F03-9683-1C416E9B55EA}"/>
              </a:ext>
            </a:extLst>
          </p:cNvPr>
          <p:cNvSpPr txBox="1"/>
          <p:nvPr/>
        </p:nvSpPr>
        <p:spPr>
          <a:xfrm>
            <a:off x="2646947" y="519764"/>
            <a:ext cx="2059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Part 1: Input Shaft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503148F-3221-497C-B8A3-D72B8D8EACDB}"/>
              </a:ext>
            </a:extLst>
          </p:cNvPr>
          <p:cNvSpPr txBox="1"/>
          <p:nvPr/>
        </p:nvSpPr>
        <p:spPr>
          <a:xfrm>
            <a:off x="601133" y="5592928"/>
            <a:ext cx="282786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Tools:</a:t>
            </a:r>
          </a:p>
          <a:p>
            <a:pPr marL="342900" indent="-342900">
              <a:buAutoNum type="arabicPeriod"/>
            </a:pPr>
            <a:r>
              <a:rPr lang="en-US" dirty="0"/>
              <a:t>Line</a:t>
            </a:r>
          </a:p>
          <a:p>
            <a:pPr marL="342900" indent="-342900">
              <a:buAutoNum type="arabicPeriod"/>
            </a:pPr>
            <a:r>
              <a:rPr lang="en-US" dirty="0"/>
              <a:t>Centerline</a:t>
            </a:r>
          </a:p>
          <a:p>
            <a:pPr marL="342900" indent="-342900">
              <a:buAutoNum type="arabicPeriod"/>
            </a:pPr>
            <a:r>
              <a:rPr lang="en-US" dirty="0"/>
              <a:t>Circle</a:t>
            </a:r>
          </a:p>
          <a:p>
            <a:pPr marL="342900" indent="-342900">
              <a:buAutoNum type="arabicPeriod"/>
            </a:pPr>
            <a:r>
              <a:rPr lang="en-US" dirty="0"/>
              <a:t>Smart Dimensions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6E3D24-F8C1-4B3B-90F8-034C467CB92D}"/>
              </a:ext>
            </a:extLst>
          </p:cNvPr>
          <p:cNvSpPr txBox="1"/>
          <p:nvPr/>
        </p:nvSpPr>
        <p:spPr>
          <a:xfrm>
            <a:off x="3124200" y="5524691"/>
            <a:ext cx="28278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Features:</a:t>
            </a:r>
          </a:p>
          <a:p>
            <a:pPr marL="342900" indent="-342900">
              <a:buAutoNum type="arabicPeriod"/>
            </a:pPr>
            <a:r>
              <a:rPr lang="en-US" dirty="0"/>
              <a:t>Extruded Boss/Base</a:t>
            </a:r>
          </a:p>
          <a:p>
            <a:pPr marL="342900" indent="-342900">
              <a:buAutoNum type="arabicPeriod"/>
            </a:pPr>
            <a:r>
              <a:rPr lang="en-US" dirty="0"/>
              <a:t>Circular Pattern</a:t>
            </a:r>
          </a:p>
        </p:txBody>
      </p:sp>
    </p:spTree>
    <p:extLst>
      <p:ext uri="{BB962C8B-B14F-4D97-AF65-F5344CB8AC3E}">
        <p14:creationId xmlns:p14="http://schemas.microsoft.com/office/powerpoint/2010/main" val="19309683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4019C59-E041-42B0-88BC-05F1DF801F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95375"/>
            <a:ext cx="6858000" cy="385762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11099DA-8B1E-421A-9B0A-AA612EECDD9A}"/>
              </a:ext>
            </a:extLst>
          </p:cNvPr>
          <p:cNvSpPr txBox="1"/>
          <p:nvPr/>
        </p:nvSpPr>
        <p:spPr>
          <a:xfrm>
            <a:off x="2646947" y="515240"/>
            <a:ext cx="2310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Part 2 : Speed Shaft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D1B6EC-2486-4EED-AD92-127C5452745A}"/>
              </a:ext>
            </a:extLst>
          </p:cNvPr>
          <p:cNvSpPr txBox="1"/>
          <p:nvPr/>
        </p:nvSpPr>
        <p:spPr>
          <a:xfrm>
            <a:off x="601133" y="5156200"/>
            <a:ext cx="282786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Tools:</a:t>
            </a:r>
          </a:p>
          <a:p>
            <a:pPr marL="342900" indent="-342900">
              <a:buAutoNum type="arabicPeriod"/>
            </a:pPr>
            <a:r>
              <a:rPr lang="en-US" dirty="0"/>
              <a:t>Line</a:t>
            </a:r>
          </a:p>
          <a:p>
            <a:pPr marL="342900" indent="-342900">
              <a:buAutoNum type="arabicPeriod"/>
            </a:pPr>
            <a:r>
              <a:rPr lang="en-US" dirty="0"/>
              <a:t>Centerline</a:t>
            </a:r>
          </a:p>
          <a:p>
            <a:pPr marL="342900" indent="-342900">
              <a:buAutoNum type="arabicPeriod"/>
            </a:pPr>
            <a:r>
              <a:rPr lang="en-US" dirty="0"/>
              <a:t>Circle</a:t>
            </a:r>
          </a:p>
          <a:p>
            <a:pPr marL="342900" indent="-342900">
              <a:buAutoNum type="arabicPeriod"/>
            </a:pPr>
            <a:r>
              <a:rPr lang="en-US" dirty="0"/>
              <a:t>Trim Entities</a:t>
            </a:r>
          </a:p>
          <a:p>
            <a:pPr marL="342900" indent="-342900">
              <a:buAutoNum type="arabicPeriod"/>
            </a:pPr>
            <a:r>
              <a:rPr lang="en-US" dirty="0"/>
              <a:t>Smart Dimensions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7B6F5C-0A09-46EC-B8ED-2A59A1A9664D}"/>
              </a:ext>
            </a:extLst>
          </p:cNvPr>
          <p:cNvSpPr txBox="1"/>
          <p:nvPr/>
        </p:nvSpPr>
        <p:spPr>
          <a:xfrm>
            <a:off x="3124200" y="5156200"/>
            <a:ext cx="28278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Features:</a:t>
            </a:r>
          </a:p>
          <a:p>
            <a:pPr marL="342900" indent="-342900">
              <a:buAutoNum type="arabicPeriod"/>
            </a:pPr>
            <a:r>
              <a:rPr lang="en-US" dirty="0"/>
              <a:t>Extruded Boss/Base</a:t>
            </a:r>
          </a:p>
          <a:p>
            <a:pPr marL="342900" indent="-342900">
              <a:buAutoNum type="arabicPeriod"/>
            </a:pPr>
            <a:r>
              <a:rPr lang="en-US" dirty="0"/>
              <a:t>Extruded Cut</a:t>
            </a:r>
          </a:p>
        </p:txBody>
      </p:sp>
    </p:spTree>
    <p:extLst>
      <p:ext uri="{BB962C8B-B14F-4D97-AF65-F5344CB8AC3E}">
        <p14:creationId xmlns:p14="http://schemas.microsoft.com/office/powerpoint/2010/main" val="29272683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0B75755-0B05-4AF3-B7CD-47C7783FFC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5987"/>
            <a:ext cx="6858000" cy="385762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0E4546B-0A35-46A4-876A-C90532CAF987}"/>
              </a:ext>
            </a:extLst>
          </p:cNvPr>
          <p:cNvSpPr txBox="1"/>
          <p:nvPr/>
        </p:nvSpPr>
        <p:spPr>
          <a:xfrm>
            <a:off x="2752825" y="250257"/>
            <a:ext cx="2252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Part 3: Output Shaft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A0B3C9-F584-4BE6-B82A-3C92E9CC8D0F}"/>
              </a:ext>
            </a:extLst>
          </p:cNvPr>
          <p:cNvSpPr txBox="1"/>
          <p:nvPr/>
        </p:nvSpPr>
        <p:spPr>
          <a:xfrm>
            <a:off x="601133" y="5156200"/>
            <a:ext cx="282786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Tools:</a:t>
            </a:r>
          </a:p>
          <a:p>
            <a:pPr marL="342900" indent="-342900">
              <a:buAutoNum type="arabicPeriod"/>
            </a:pPr>
            <a:r>
              <a:rPr lang="en-US" dirty="0"/>
              <a:t>Line</a:t>
            </a:r>
          </a:p>
          <a:p>
            <a:pPr marL="342900" indent="-342900">
              <a:buAutoNum type="arabicPeriod"/>
            </a:pPr>
            <a:r>
              <a:rPr lang="en-US" dirty="0"/>
              <a:t>Centerline</a:t>
            </a:r>
          </a:p>
          <a:p>
            <a:pPr marL="342900" indent="-342900">
              <a:buAutoNum type="arabicPeriod"/>
            </a:pPr>
            <a:r>
              <a:rPr lang="en-US" dirty="0"/>
              <a:t>Circle</a:t>
            </a:r>
          </a:p>
          <a:p>
            <a:pPr marL="342900" indent="-342900">
              <a:buAutoNum type="arabicPeriod"/>
            </a:pPr>
            <a:r>
              <a:rPr lang="en-US" dirty="0"/>
              <a:t>Trim Entities</a:t>
            </a:r>
          </a:p>
          <a:p>
            <a:pPr marL="342900" indent="-342900">
              <a:buAutoNum type="arabicPeriod"/>
            </a:pPr>
            <a:r>
              <a:rPr lang="en-US" dirty="0"/>
              <a:t>Smart Dimensions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9AA9C9-ACC9-4B5E-AEA7-CD3180E3DEC7}"/>
              </a:ext>
            </a:extLst>
          </p:cNvPr>
          <p:cNvSpPr txBox="1"/>
          <p:nvPr/>
        </p:nvSpPr>
        <p:spPr>
          <a:xfrm>
            <a:off x="3124200" y="5156200"/>
            <a:ext cx="28278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Features:</a:t>
            </a:r>
          </a:p>
          <a:p>
            <a:pPr marL="342900" indent="-342900">
              <a:buAutoNum type="arabicPeriod"/>
            </a:pPr>
            <a:r>
              <a:rPr lang="en-US" dirty="0"/>
              <a:t>Extruded Boss/Base</a:t>
            </a:r>
          </a:p>
          <a:p>
            <a:pPr marL="342900" indent="-342900">
              <a:buAutoNum type="arabicPeriod"/>
            </a:pPr>
            <a:r>
              <a:rPr lang="en-US" dirty="0"/>
              <a:t>Extruded Cut </a:t>
            </a:r>
          </a:p>
          <a:p>
            <a:pPr marL="342900" indent="-342900">
              <a:buAutoNum type="arabicPeriod"/>
            </a:pPr>
            <a:r>
              <a:rPr lang="en-US" dirty="0"/>
              <a:t>Chamfer</a:t>
            </a:r>
          </a:p>
        </p:txBody>
      </p:sp>
    </p:spTree>
    <p:extLst>
      <p:ext uri="{BB962C8B-B14F-4D97-AF65-F5344CB8AC3E}">
        <p14:creationId xmlns:p14="http://schemas.microsoft.com/office/powerpoint/2010/main" val="37132685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E8E9FCF-8488-4312-9BC2-DA02739DDB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95375"/>
            <a:ext cx="6858000" cy="385762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8949ABE-291C-4877-BBF3-585F41F6E70F}"/>
              </a:ext>
            </a:extLst>
          </p:cNvPr>
          <p:cNvSpPr txBox="1"/>
          <p:nvPr/>
        </p:nvSpPr>
        <p:spPr>
          <a:xfrm>
            <a:off x="2618072" y="471638"/>
            <a:ext cx="2165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Part 4: Input Gear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D2AF65-2E47-4828-AC4B-4A5CC2207CD4}"/>
              </a:ext>
            </a:extLst>
          </p:cNvPr>
          <p:cNvSpPr txBox="1"/>
          <p:nvPr/>
        </p:nvSpPr>
        <p:spPr>
          <a:xfrm>
            <a:off x="601133" y="5156200"/>
            <a:ext cx="282786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Tools:</a:t>
            </a:r>
          </a:p>
          <a:p>
            <a:pPr marL="342900" indent="-342900">
              <a:buAutoNum type="arabicPeriod"/>
            </a:pPr>
            <a:r>
              <a:rPr lang="en-US" dirty="0"/>
              <a:t>Line</a:t>
            </a:r>
          </a:p>
          <a:p>
            <a:pPr marL="342900" indent="-342900">
              <a:buAutoNum type="arabicPeriod"/>
            </a:pPr>
            <a:r>
              <a:rPr lang="en-US" dirty="0"/>
              <a:t>Centerline</a:t>
            </a:r>
          </a:p>
          <a:p>
            <a:pPr marL="342900" indent="-342900">
              <a:buAutoNum type="arabicPeriod"/>
            </a:pPr>
            <a:r>
              <a:rPr lang="en-US" dirty="0"/>
              <a:t>Circle</a:t>
            </a:r>
          </a:p>
          <a:p>
            <a:pPr marL="342900" indent="-342900">
              <a:buAutoNum type="arabicPeriod"/>
            </a:pPr>
            <a:r>
              <a:rPr lang="en-US" dirty="0"/>
              <a:t>Trim Entities</a:t>
            </a:r>
          </a:p>
          <a:p>
            <a:pPr marL="342900" indent="-342900">
              <a:buAutoNum type="arabicPeriod"/>
            </a:pPr>
            <a:r>
              <a:rPr lang="en-US" dirty="0"/>
              <a:t>Smart Dimensions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8BDE8C-DA0F-470C-BA02-0A0130C5F112}"/>
              </a:ext>
            </a:extLst>
          </p:cNvPr>
          <p:cNvSpPr txBox="1"/>
          <p:nvPr/>
        </p:nvSpPr>
        <p:spPr>
          <a:xfrm>
            <a:off x="3124200" y="5156200"/>
            <a:ext cx="282786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Features:</a:t>
            </a:r>
          </a:p>
          <a:p>
            <a:pPr marL="342900" indent="-342900">
              <a:buAutoNum type="arabicPeriod"/>
            </a:pPr>
            <a:r>
              <a:rPr lang="en-US" dirty="0"/>
              <a:t>Extruded Boss/Base</a:t>
            </a:r>
          </a:p>
          <a:p>
            <a:pPr marL="342900" indent="-342900">
              <a:buAutoNum type="arabicPeriod"/>
            </a:pPr>
            <a:r>
              <a:rPr lang="en-US" dirty="0"/>
              <a:t>Circular Pattern</a:t>
            </a:r>
          </a:p>
          <a:p>
            <a:pPr marL="342900" indent="-342900">
              <a:buAutoNum type="arabicPeriod"/>
            </a:pPr>
            <a:r>
              <a:rPr lang="en-US" dirty="0"/>
              <a:t>Extruded Cut</a:t>
            </a:r>
          </a:p>
          <a:p>
            <a:pPr marL="342900" indent="-342900">
              <a:buAutoNum type="arabicPeriod"/>
            </a:pPr>
            <a:r>
              <a:rPr lang="en-US" dirty="0"/>
              <a:t>Fillet</a:t>
            </a:r>
          </a:p>
        </p:txBody>
      </p:sp>
    </p:spTree>
    <p:extLst>
      <p:ext uri="{BB962C8B-B14F-4D97-AF65-F5344CB8AC3E}">
        <p14:creationId xmlns:p14="http://schemas.microsoft.com/office/powerpoint/2010/main" val="15298197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8F75CC0-BF39-4C10-ADA6-42881ECA6E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28687"/>
            <a:ext cx="6858000" cy="38576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F3EE1B0-BFDA-499B-A103-07E081300F15}"/>
              </a:ext>
            </a:extLst>
          </p:cNvPr>
          <p:cNvSpPr txBox="1"/>
          <p:nvPr/>
        </p:nvSpPr>
        <p:spPr>
          <a:xfrm>
            <a:off x="2618072" y="471638"/>
            <a:ext cx="2165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Part 5: Output Gear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F3AAC6-7E95-4B4D-AF76-B946F0959AEB}"/>
              </a:ext>
            </a:extLst>
          </p:cNvPr>
          <p:cNvSpPr txBox="1"/>
          <p:nvPr/>
        </p:nvSpPr>
        <p:spPr>
          <a:xfrm>
            <a:off x="601133" y="5156200"/>
            <a:ext cx="282786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Tools:</a:t>
            </a:r>
          </a:p>
          <a:p>
            <a:pPr marL="342900" indent="-342900">
              <a:buAutoNum type="arabicPeriod"/>
            </a:pPr>
            <a:r>
              <a:rPr lang="en-US" dirty="0"/>
              <a:t>Line</a:t>
            </a:r>
          </a:p>
          <a:p>
            <a:pPr marL="342900" indent="-342900">
              <a:buAutoNum type="arabicPeriod"/>
            </a:pPr>
            <a:r>
              <a:rPr lang="en-US" dirty="0"/>
              <a:t>Centerline</a:t>
            </a:r>
          </a:p>
          <a:p>
            <a:pPr marL="342900" indent="-342900">
              <a:buAutoNum type="arabicPeriod"/>
            </a:pPr>
            <a:r>
              <a:rPr lang="en-US" dirty="0"/>
              <a:t>Circle</a:t>
            </a:r>
          </a:p>
          <a:p>
            <a:pPr marL="342900" indent="-342900">
              <a:buAutoNum type="arabicPeriod"/>
            </a:pPr>
            <a:r>
              <a:rPr lang="en-US" dirty="0"/>
              <a:t>Trim Entities</a:t>
            </a:r>
          </a:p>
          <a:p>
            <a:pPr marL="342900" indent="-342900">
              <a:buAutoNum type="arabicPeriod"/>
            </a:pPr>
            <a:r>
              <a:rPr lang="en-US" dirty="0"/>
              <a:t>Smart Dimensions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15F45B-5305-41F6-B436-76FB488E3275}"/>
              </a:ext>
            </a:extLst>
          </p:cNvPr>
          <p:cNvSpPr txBox="1"/>
          <p:nvPr/>
        </p:nvSpPr>
        <p:spPr>
          <a:xfrm>
            <a:off x="3124200" y="5156200"/>
            <a:ext cx="282786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Features:</a:t>
            </a:r>
          </a:p>
          <a:p>
            <a:pPr marL="342900" indent="-342900">
              <a:buAutoNum type="arabicPeriod"/>
            </a:pPr>
            <a:r>
              <a:rPr lang="en-US" dirty="0"/>
              <a:t>Extruded Boss/Base</a:t>
            </a:r>
          </a:p>
          <a:p>
            <a:pPr marL="342900" indent="-342900">
              <a:buAutoNum type="arabicPeriod"/>
            </a:pPr>
            <a:r>
              <a:rPr lang="en-US" dirty="0"/>
              <a:t>Circular Pattern</a:t>
            </a:r>
          </a:p>
          <a:p>
            <a:pPr marL="342900" indent="-342900">
              <a:buAutoNum type="arabicPeriod"/>
            </a:pPr>
            <a:r>
              <a:rPr lang="en-US" dirty="0"/>
              <a:t>Extruded Cut</a:t>
            </a:r>
          </a:p>
          <a:p>
            <a:pPr marL="342900" indent="-342900">
              <a:buAutoNum type="arabicPeriod"/>
            </a:pPr>
            <a:r>
              <a:rPr lang="en-US" dirty="0"/>
              <a:t>Fillet</a:t>
            </a:r>
          </a:p>
        </p:txBody>
      </p:sp>
    </p:spTree>
    <p:extLst>
      <p:ext uri="{BB962C8B-B14F-4D97-AF65-F5344CB8AC3E}">
        <p14:creationId xmlns:p14="http://schemas.microsoft.com/office/powerpoint/2010/main" val="40150417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A1169B1-3CAB-4043-A305-E94F3DCDEA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95375"/>
            <a:ext cx="6858000" cy="38576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0F87A58-8DB0-4CBD-84C1-2B91DC7BFD4D}"/>
              </a:ext>
            </a:extLst>
          </p:cNvPr>
          <p:cNvSpPr txBox="1"/>
          <p:nvPr/>
        </p:nvSpPr>
        <p:spPr>
          <a:xfrm>
            <a:off x="2618072" y="471638"/>
            <a:ext cx="2165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Part 6: Middle Gear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EDBBD0-9CC1-4A79-9800-D3C6C57C25DD}"/>
              </a:ext>
            </a:extLst>
          </p:cNvPr>
          <p:cNvSpPr txBox="1"/>
          <p:nvPr/>
        </p:nvSpPr>
        <p:spPr>
          <a:xfrm>
            <a:off x="601133" y="5156200"/>
            <a:ext cx="282786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Tools:</a:t>
            </a:r>
          </a:p>
          <a:p>
            <a:pPr marL="342900" indent="-342900">
              <a:buAutoNum type="arabicPeriod"/>
            </a:pPr>
            <a:r>
              <a:rPr lang="en-US" dirty="0"/>
              <a:t>Line</a:t>
            </a:r>
          </a:p>
          <a:p>
            <a:pPr marL="342900" indent="-342900">
              <a:buAutoNum type="arabicPeriod"/>
            </a:pPr>
            <a:r>
              <a:rPr lang="en-US" dirty="0"/>
              <a:t>Centerline</a:t>
            </a:r>
          </a:p>
          <a:p>
            <a:pPr marL="342900" indent="-342900">
              <a:buAutoNum type="arabicPeriod"/>
            </a:pPr>
            <a:r>
              <a:rPr lang="en-US" dirty="0"/>
              <a:t>Circle</a:t>
            </a:r>
          </a:p>
          <a:p>
            <a:pPr marL="342900" indent="-342900">
              <a:buAutoNum type="arabicPeriod"/>
            </a:pPr>
            <a:r>
              <a:rPr lang="en-US" dirty="0"/>
              <a:t>Trim Entities</a:t>
            </a:r>
          </a:p>
          <a:p>
            <a:pPr marL="342900" indent="-342900">
              <a:buAutoNum type="arabicPeriod"/>
            </a:pPr>
            <a:r>
              <a:rPr lang="en-US" dirty="0"/>
              <a:t>Smart Dimensions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61B39D-853E-4DA0-A288-867C2B15646B}"/>
              </a:ext>
            </a:extLst>
          </p:cNvPr>
          <p:cNvSpPr txBox="1"/>
          <p:nvPr/>
        </p:nvSpPr>
        <p:spPr>
          <a:xfrm>
            <a:off x="3124200" y="5156200"/>
            <a:ext cx="282786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Features:</a:t>
            </a:r>
          </a:p>
          <a:p>
            <a:pPr marL="342900" indent="-342900">
              <a:buAutoNum type="arabicPeriod"/>
            </a:pPr>
            <a:r>
              <a:rPr lang="en-US" dirty="0"/>
              <a:t>Extruded Boss/Base</a:t>
            </a:r>
          </a:p>
          <a:p>
            <a:pPr marL="342900" indent="-342900">
              <a:buAutoNum type="arabicPeriod"/>
            </a:pPr>
            <a:r>
              <a:rPr lang="en-US" dirty="0"/>
              <a:t>Circular Pattern</a:t>
            </a:r>
          </a:p>
          <a:p>
            <a:pPr marL="342900" indent="-342900">
              <a:buAutoNum type="arabicPeriod"/>
            </a:pPr>
            <a:r>
              <a:rPr lang="en-US" dirty="0"/>
              <a:t>Extruded Cut</a:t>
            </a:r>
          </a:p>
          <a:p>
            <a:pPr marL="342900" indent="-342900">
              <a:buAutoNum type="arabicPeriod"/>
            </a:pPr>
            <a:r>
              <a:rPr lang="en-US" dirty="0"/>
              <a:t>Fillet</a:t>
            </a:r>
          </a:p>
        </p:txBody>
      </p:sp>
    </p:spTree>
    <p:extLst>
      <p:ext uri="{BB962C8B-B14F-4D97-AF65-F5344CB8AC3E}">
        <p14:creationId xmlns:p14="http://schemas.microsoft.com/office/powerpoint/2010/main" val="26071950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EAE32BC-6B7B-4900-BAB6-0330095AE0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8987"/>
            <a:ext cx="6858000" cy="38576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71DB6CC-E6E5-41DC-B9A1-FD9992BB80F5}"/>
              </a:ext>
            </a:extLst>
          </p:cNvPr>
          <p:cNvSpPr txBox="1"/>
          <p:nvPr/>
        </p:nvSpPr>
        <p:spPr>
          <a:xfrm>
            <a:off x="2656573" y="308009"/>
            <a:ext cx="2165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Part 7: Housing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ABC644-5E82-4A0E-8395-45FF0454CC5E}"/>
              </a:ext>
            </a:extLst>
          </p:cNvPr>
          <p:cNvSpPr txBox="1"/>
          <p:nvPr/>
        </p:nvSpPr>
        <p:spPr>
          <a:xfrm>
            <a:off x="601133" y="5156200"/>
            <a:ext cx="282786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Tools:</a:t>
            </a:r>
          </a:p>
          <a:p>
            <a:pPr marL="342900" indent="-342900">
              <a:buAutoNum type="arabicPeriod"/>
            </a:pPr>
            <a:r>
              <a:rPr lang="en-US" dirty="0"/>
              <a:t>Line</a:t>
            </a:r>
          </a:p>
          <a:p>
            <a:pPr marL="342900" indent="-342900">
              <a:buAutoNum type="arabicPeriod"/>
            </a:pPr>
            <a:r>
              <a:rPr lang="en-US" dirty="0"/>
              <a:t>Centerline</a:t>
            </a:r>
          </a:p>
          <a:p>
            <a:pPr marL="342900" indent="-342900">
              <a:buAutoNum type="arabicPeriod"/>
            </a:pPr>
            <a:r>
              <a:rPr lang="en-US" dirty="0"/>
              <a:t>Circle</a:t>
            </a:r>
          </a:p>
          <a:p>
            <a:pPr marL="342900" indent="-342900">
              <a:buAutoNum type="arabicPeriod"/>
            </a:pPr>
            <a:r>
              <a:rPr lang="en-US" dirty="0"/>
              <a:t>Trim Entities</a:t>
            </a:r>
          </a:p>
          <a:p>
            <a:pPr marL="342900" indent="-342900">
              <a:buAutoNum type="arabicPeriod"/>
            </a:pPr>
            <a:r>
              <a:rPr lang="en-US" dirty="0"/>
              <a:t>Smart Dimensions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B8C8C0-9160-4821-A9A1-3CA38A4C4A1E}"/>
              </a:ext>
            </a:extLst>
          </p:cNvPr>
          <p:cNvSpPr txBox="1"/>
          <p:nvPr/>
        </p:nvSpPr>
        <p:spPr>
          <a:xfrm>
            <a:off x="3124200" y="5156200"/>
            <a:ext cx="282786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Features:</a:t>
            </a:r>
          </a:p>
          <a:p>
            <a:pPr marL="342900" indent="-342900">
              <a:buAutoNum type="arabicPeriod"/>
            </a:pPr>
            <a:r>
              <a:rPr lang="en-US" dirty="0"/>
              <a:t>Extruded Boss/Base</a:t>
            </a:r>
          </a:p>
          <a:p>
            <a:pPr marL="342900" indent="-342900">
              <a:buAutoNum type="arabicPeriod"/>
            </a:pPr>
            <a:r>
              <a:rPr lang="en-US" dirty="0"/>
              <a:t>Circular Pattern</a:t>
            </a:r>
          </a:p>
          <a:p>
            <a:pPr marL="342900" indent="-342900">
              <a:buAutoNum type="arabicPeriod"/>
            </a:pPr>
            <a:r>
              <a:rPr lang="en-US" dirty="0"/>
              <a:t>Extruded Cut</a:t>
            </a:r>
          </a:p>
          <a:p>
            <a:pPr marL="342900" indent="-342900">
              <a:buAutoNum type="arabicPeriod"/>
            </a:pPr>
            <a:r>
              <a:rPr lang="en-US" dirty="0"/>
              <a:t>Fillet</a:t>
            </a:r>
          </a:p>
        </p:txBody>
      </p:sp>
    </p:spTree>
    <p:extLst>
      <p:ext uri="{BB962C8B-B14F-4D97-AF65-F5344CB8AC3E}">
        <p14:creationId xmlns:p14="http://schemas.microsoft.com/office/powerpoint/2010/main" val="6808734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9487F20-E728-4E55-8E3E-1159D61409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95387"/>
            <a:ext cx="6858000" cy="385762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E872248-BCAD-4F74-A927-3C584A276491}"/>
              </a:ext>
            </a:extLst>
          </p:cNvPr>
          <p:cNvSpPr txBox="1"/>
          <p:nvPr/>
        </p:nvSpPr>
        <p:spPr>
          <a:xfrm>
            <a:off x="2531444" y="413886"/>
            <a:ext cx="2598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Assembly: Gear Reducer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32A59F1-62BF-4841-932C-10B84F97F0AA}"/>
              </a:ext>
            </a:extLst>
          </p:cNvPr>
          <p:cNvSpPr txBox="1"/>
          <p:nvPr/>
        </p:nvSpPr>
        <p:spPr>
          <a:xfrm>
            <a:off x="1786467" y="5731933"/>
            <a:ext cx="344593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Assembly –</a:t>
            </a:r>
          </a:p>
          <a:p>
            <a:pPr marL="342900" indent="-342900">
              <a:buAutoNum type="arabicPeriod"/>
            </a:pPr>
            <a:r>
              <a:rPr lang="en-US" dirty="0"/>
              <a:t>Insert Component</a:t>
            </a:r>
          </a:p>
          <a:p>
            <a:pPr marL="342900" indent="-342900">
              <a:buAutoNum type="arabicPeriod"/>
            </a:pPr>
            <a:r>
              <a:rPr lang="en-US" dirty="0"/>
              <a:t>Coincide Mate</a:t>
            </a:r>
          </a:p>
          <a:p>
            <a:pPr marL="342900" indent="-342900">
              <a:buAutoNum type="arabicPeriod"/>
            </a:pPr>
            <a:r>
              <a:rPr lang="en-US" dirty="0"/>
              <a:t>Mechanical mate</a:t>
            </a:r>
          </a:p>
          <a:p>
            <a:pPr marL="342900" indent="-342900">
              <a:buAutoNum type="arabicPeriod"/>
            </a:pPr>
            <a:r>
              <a:rPr lang="en-US" dirty="0"/>
              <a:t>Design Library</a:t>
            </a:r>
          </a:p>
          <a:p>
            <a:pPr marL="342900" indent="-342900">
              <a:buAutoNum type="arabicPeriod"/>
            </a:pPr>
            <a:r>
              <a:rPr lang="en-US" dirty="0"/>
              <a:t>Angular Contact Ball Bearing</a:t>
            </a:r>
          </a:p>
          <a:p>
            <a:pPr marL="342900" indent="-342900">
              <a:buAutoNum type="arabicPeriod"/>
            </a:pPr>
            <a:r>
              <a:rPr lang="en-US" dirty="0"/>
              <a:t>Radial Ball Bearing</a:t>
            </a:r>
          </a:p>
          <a:p>
            <a:pPr marL="342900" indent="-342900">
              <a:buAutoNum type="arabicPeriod"/>
            </a:pPr>
            <a:r>
              <a:rPr lang="en-US" dirty="0"/>
              <a:t>Concentric Mate</a:t>
            </a:r>
          </a:p>
        </p:txBody>
      </p:sp>
    </p:spTree>
    <p:extLst>
      <p:ext uri="{BB962C8B-B14F-4D97-AF65-F5344CB8AC3E}">
        <p14:creationId xmlns:p14="http://schemas.microsoft.com/office/powerpoint/2010/main" val="28632855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042F11-AA64-4355-AE57-E812A26580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17561"/>
            <a:ext cx="6858000" cy="38576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C2AE67B-C386-457F-8EB4-FED1A6022BC0}"/>
              </a:ext>
            </a:extLst>
          </p:cNvPr>
          <p:cNvSpPr txBox="1"/>
          <p:nvPr/>
        </p:nvSpPr>
        <p:spPr>
          <a:xfrm>
            <a:off x="2853268" y="248229"/>
            <a:ext cx="208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Part 2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CB0B2B-767F-4648-A5C2-75E4BA6F1FFF}"/>
              </a:ext>
            </a:extLst>
          </p:cNvPr>
          <p:cNvSpPr txBox="1"/>
          <p:nvPr/>
        </p:nvSpPr>
        <p:spPr>
          <a:xfrm>
            <a:off x="601133" y="5156200"/>
            <a:ext cx="282786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Tools:</a:t>
            </a:r>
          </a:p>
          <a:p>
            <a:pPr marL="342900" indent="-342900">
              <a:buAutoNum type="arabicPeriod"/>
            </a:pPr>
            <a:r>
              <a:rPr lang="en-US" dirty="0"/>
              <a:t>Line</a:t>
            </a:r>
          </a:p>
          <a:p>
            <a:pPr marL="342900" indent="-342900">
              <a:buAutoNum type="arabicPeriod"/>
            </a:pPr>
            <a:r>
              <a:rPr lang="en-US" dirty="0"/>
              <a:t>Centerline</a:t>
            </a:r>
          </a:p>
          <a:p>
            <a:pPr marL="342900" indent="-342900">
              <a:buAutoNum type="arabicPeriod"/>
            </a:pPr>
            <a:r>
              <a:rPr lang="en-US" dirty="0"/>
              <a:t>Circle</a:t>
            </a:r>
          </a:p>
          <a:p>
            <a:pPr marL="342900" indent="-342900">
              <a:buAutoNum type="arabicPeriod"/>
            </a:pPr>
            <a:r>
              <a:rPr lang="en-US" dirty="0"/>
              <a:t>Smart Dimensions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A713DE-FC3E-4A46-A3B7-73BE58823F9C}"/>
              </a:ext>
            </a:extLst>
          </p:cNvPr>
          <p:cNvSpPr txBox="1"/>
          <p:nvPr/>
        </p:nvSpPr>
        <p:spPr>
          <a:xfrm>
            <a:off x="3124200" y="5156200"/>
            <a:ext cx="28278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Features:</a:t>
            </a:r>
          </a:p>
          <a:p>
            <a:pPr marL="342900" indent="-342900">
              <a:buAutoNum type="arabicPeriod"/>
            </a:pPr>
            <a:r>
              <a:rPr lang="en-US" dirty="0"/>
              <a:t>Extruded Boss/Base</a:t>
            </a:r>
          </a:p>
          <a:p>
            <a:pPr marL="342900" indent="-342900">
              <a:buAutoNum type="arabicPeriod"/>
            </a:pPr>
            <a:r>
              <a:rPr lang="en-US" dirty="0"/>
              <a:t>Extruded Cut</a:t>
            </a:r>
          </a:p>
          <a:p>
            <a:pPr marL="342900" indent="-342900">
              <a:buAutoNum type="arabicPeriod"/>
            </a:pPr>
            <a:r>
              <a:rPr lang="en-US" dirty="0"/>
              <a:t>Chamfer</a:t>
            </a:r>
          </a:p>
        </p:txBody>
      </p:sp>
    </p:spTree>
    <p:extLst>
      <p:ext uri="{BB962C8B-B14F-4D97-AF65-F5344CB8AC3E}">
        <p14:creationId xmlns:p14="http://schemas.microsoft.com/office/powerpoint/2010/main" val="39363158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33142B8-06C3-4954-A73D-008C33504F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5637"/>
            <a:ext cx="6858000" cy="385762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372EA8A-989F-4B07-8B03-038E81036DEC}"/>
              </a:ext>
            </a:extLst>
          </p:cNvPr>
          <p:cNvSpPr txBox="1"/>
          <p:nvPr/>
        </p:nvSpPr>
        <p:spPr>
          <a:xfrm>
            <a:off x="2954867" y="203200"/>
            <a:ext cx="220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Part 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834819-ADAE-457C-A1A8-6E9484BA4FD8}"/>
              </a:ext>
            </a:extLst>
          </p:cNvPr>
          <p:cNvSpPr txBox="1"/>
          <p:nvPr/>
        </p:nvSpPr>
        <p:spPr>
          <a:xfrm>
            <a:off x="601133" y="5156200"/>
            <a:ext cx="282786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Tools:</a:t>
            </a:r>
          </a:p>
          <a:p>
            <a:pPr marL="342900" indent="-342900">
              <a:buAutoNum type="arabicPeriod"/>
            </a:pPr>
            <a:r>
              <a:rPr lang="en-US" dirty="0"/>
              <a:t>Line</a:t>
            </a:r>
          </a:p>
          <a:p>
            <a:pPr marL="342900" indent="-342900">
              <a:buAutoNum type="arabicPeriod"/>
            </a:pPr>
            <a:r>
              <a:rPr lang="en-US" dirty="0"/>
              <a:t>Centerline</a:t>
            </a:r>
          </a:p>
          <a:p>
            <a:pPr marL="342900" indent="-342900">
              <a:buAutoNum type="arabicPeriod"/>
            </a:pPr>
            <a:r>
              <a:rPr lang="en-US" dirty="0"/>
              <a:t>Circle</a:t>
            </a:r>
          </a:p>
          <a:p>
            <a:pPr marL="342900" indent="-342900">
              <a:buAutoNum type="arabicPeriod"/>
            </a:pPr>
            <a:r>
              <a:rPr lang="en-US" dirty="0"/>
              <a:t>Smart Dimensions</a:t>
            </a:r>
          </a:p>
          <a:p>
            <a:pPr marL="342900" indent="-342900">
              <a:buAutoNum type="arabicPeriod"/>
            </a:pPr>
            <a:r>
              <a:rPr lang="en-US" dirty="0"/>
              <a:t>Trim Entities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1B0573D-D2D7-48F7-81BE-D6BCDF07A909}"/>
              </a:ext>
            </a:extLst>
          </p:cNvPr>
          <p:cNvSpPr txBox="1"/>
          <p:nvPr/>
        </p:nvSpPr>
        <p:spPr>
          <a:xfrm>
            <a:off x="3124200" y="5156200"/>
            <a:ext cx="28278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Features:</a:t>
            </a:r>
          </a:p>
          <a:p>
            <a:pPr marL="342900" indent="-342900">
              <a:buAutoNum type="arabicPeriod"/>
            </a:pPr>
            <a:r>
              <a:rPr lang="en-US" dirty="0"/>
              <a:t>Extruded Boss/Base</a:t>
            </a:r>
          </a:p>
          <a:p>
            <a:pPr marL="342900" indent="-342900">
              <a:buAutoNum type="arabicPeriod"/>
            </a:pPr>
            <a:r>
              <a:rPr lang="en-US" dirty="0"/>
              <a:t>Extruded Cut</a:t>
            </a:r>
          </a:p>
          <a:p>
            <a:pPr marL="342900" indent="-342900">
              <a:buAutoNum type="arabicPeriod"/>
            </a:pPr>
            <a:r>
              <a:rPr lang="en-US" dirty="0"/>
              <a:t>Chamfer</a:t>
            </a:r>
          </a:p>
        </p:txBody>
      </p:sp>
    </p:spTree>
    <p:extLst>
      <p:ext uri="{BB962C8B-B14F-4D97-AF65-F5344CB8AC3E}">
        <p14:creationId xmlns:p14="http://schemas.microsoft.com/office/powerpoint/2010/main" val="4871732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F929F26-C366-40F7-A6B1-45CEB01940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97075"/>
            <a:ext cx="6858000" cy="38576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AE560AA-A483-4A0E-BC4E-227F163DE650}"/>
              </a:ext>
            </a:extLst>
          </p:cNvPr>
          <p:cNvSpPr txBox="1"/>
          <p:nvPr/>
        </p:nvSpPr>
        <p:spPr>
          <a:xfrm>
            <a:off x="3429000" y="279400"/>
            <a:ext cx="220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Part 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40FB3F-CC17-4AC5-8678-40DE54E7EC55}"/>
              </a:ext>
            </a:extLst>
          </p:cNvPr>
          <p:cNvSpPr txBox="1"/>
          <p:nvPr/>
        </p:nvSpPr>
        <p:spPr>
          <a:xfrm>
            <a:off x="601133" y="5156200"/>
            <a:ext cx="282786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Tools:</a:t>
            </a:r>
          </a:p>
          <a:p>
            <a:pPr marL="342900" indent="-342900">
              <a:buAutoNum type="arabicPeriod"/>
            </a:pPr>
            <a:r>
              <a:rPr lang="en-US" dirty="0"/>
              <a:t>Line</a:t>
            </a:r>
          </a:p>
          <a:p>
            <a:pPr marL="342900" indent="-342900">
              <a:buAutoNum type="arabicPeriod"/>
            </a:pPr>
            <a:r>
              <a:rPr lang="en-US" dirty="0"/>
              <a:t>Centerline</a:t>
            </a:r>
          </a:p>
          <a:p>
            <a:pPr marL="342900" indent="-342900">
              <a:buAutoNum type="arabicPeriod"/>
            </a:pPr>
            <a:r>
              <a:rPr lang="en-US" dirty="0"/>
              <a:t>Circle</a:t>
            </a:r>
          </a:p>
          <a:p>
            <a:pPr marL="342900" indent="-342900">
              <a:buAutoNum type="arabicPeriod"/>
            </a:pPr>
            <a:r>
              <a:rPr lang="en-US" dirty="0"/>
              <a:t>Smart Dimensions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8F0E30-79D4-4B51-A666-2E23DA334E4D}"/>
              </a:ext>
            </a:extLst>
          </p:cNvPr>
          <p:cNvSpPr txBox="1"/>
          <p:nvPr/>
        </p:nvSpPr>
        <p:spPr>
          <a:xfrm>
            <a:off x="3124200" y="5156200"/>
            <a:ext cx="28278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Features:</a:t>
            </a:r>
          </a:p>
          <a:p>
            <a:pPr marL="342900" indent="-342900">
              <a:buAutoNum type="arabicPeriod"/>
            </a:pPr>
            <a:r>
              <a:rPr lang="en-US" dirty="0"/>
              <a:t>Extruded Boss/Base</a:t>
            </a:r>
          </a:p>
          <a:p>
            <a:pPr marL="342900" indent="-342900">
              <a:buAutoNum type="arabicPeriod"/>
            </a:pPr>
            <a:r>
              <a:rPr lang="en-US" dirty="0"/>
              <a:t>Extruded Cut</a:t>
            </a:r>
          </a:p>
          <a:p>
            <a:pPr marL="342900" indent="-342900">
              <a:buAutoNum type="arabicPeriod"/>
            </a:pPr>
            <a:r>
              <a:rPr lang="en-US" dirty="0"/>
              <a:t>Fillet</a:t>
            </a:r>
          </a:p>
        </p:txBody>
      </p:sp>
    </p:spTree>
    <p:extLst>
      <p:ext uri="{BB962C8B-B14F-4D97-AF65-F5344CB8AC3E}">
        <p14:creationId xmlns:p14="http://schemas.microsoft.com/office/powerpoint/2010/main" val="26132758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0928520-0567-4071-9DA3-EF27808264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61101"/>
            <a:ext cx="6858000" cy="38576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2E659D1-1CC3-4993-8BEA-13B795142FF9}"/>
              </a:ext>
            </a:extLst>
          </p:cNvPr>
          <p:cNvSpPr txBox="1"/>
          <p:nvPr/>
        </p:nvSpPr>
        <p:spPr>
          <a:xfrm>
            <a:off x="2954867" y="203200"/>
            <a:ext cx="220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Part 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AB5765-1088-49ED-9884-0D3BE391AC99}"/>
              </a:ext>
            </a:extLst>
          </p:cNvPr>
          <p:cNvSpPr txBox="1"/>
          <p:nvPr/>
        </p:nvSpPr>
        <p:spPr>
          <a:xfrm>
            <a:off x="601133" y="5156200"/>
            <a:ext cx="28278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Tools:</a:t>
            </a:r>
          </a:p>
          <a:p>
            <a:pPr marL="342900" indent="-342900">
              <a:buAutoNum type="arabicPeriod"/>
            </a:pPr>
            <a:r>
              <a:rPr lang="en-US" dirty="0"/>
              <a:t>Centerline</a:t>
            </a:r>
          </a:p>
          <a:p>
            <a:pPr marL="342900" indent="-342900">
              <a:buAutoNum type="arabicPeriod"/>
            </a:pPr>
            <a:r>
              <a:rPr lang="en-US" dirty="0"/>
              <a:t>Circle</a:t>
            </a:r>
          </a:p>
          <a:p>
            <a:pPr marL="342900" indent="-342900">
              <a:buAutoNum type="arabicPeriod"/>
            </a:pPr>
            <a:r>
              <a:rPr lang="en-US" dirty="0"/>
              <a:t>Smart Dimensions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A58A9E-FA3D-436E-A4E4-9558FDAB169B}"/>
              </a:ext>
            </a:extLst>
          </p:cNvPr>
          <p:cNvSpPr txBox="1"/>
          <p:nvPr/>
        </p:nvSpPr>
        <p:spPr>
          <a:xfrm>
            <a:off x="3124200" y="5156200"/>
            <a:ext cx="28278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Features:</a:t>
            </a:r>
          </a:p>
          <a:p>
            <a:pPr marL="342900" indent="-342900">
              <a:buAutoNum type="arabicPeriod"/>
            </a:pPr>
            <a:r>
              <a:rPr lang="en-US" dirty="0"/>
              <a:t>Extruded Boss/Base</a:t>
            </a:r>
          </a:p>
        </p:txBody>
      </p:sp>
    </p:spTree>
    <p:extLst>
      <p:ext uri="{BB962C8B-B14F-4D97-AF65-F5344CB8AC3E}">
        <p14:creationId xmlns:p14="http://schemas.microsoft.com/office/powerpoint/2010/main" val="15577819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2B911C-A62A-40CC-A78D-5FCCFB745C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41387"/>
            <a:ext cx="6858000" cy="38576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6D486D5-7B77-482C-8739-30CA14CCB3D0}"/>
              </a:ext>
            </a:extLst>
          </p:cNvPr>
          <p:cNvSpPr txBox="1"/>
          <p:nvPr/>
        </p:nvSpPr>
        <p:spPr>
          <a:xfrm>
            <a:off x="2954867" y="203200"/>
            <a:ext cx="220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Part 6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59B4FA-16BA-450C-8DEE-A3FA6E4B71B7}"/>
              </a:ext>
            </a:extLst>
          </p:cNvPr>
          <p:cNvSpPr txBox="1"/>
          <p:nvPr/>
        </p:nvSpPr>
        <p:spPr>
          <a:xfrm>
            <a:off x="601133" y="5156200"/>
            <a:ext cx="28278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Tools:</a:t>
            </a:r>
          </a:p>
          <a:p>
            <a:pPr marL="342900" indent="-342900">
              <a:buAutoNum type="arabicPeriod"/>
            </a:pPr>
            <a:r>
              <a:rPr lang="en-US" dirty="0"/>
              <a:t>Line</a:t>
            </a:r>
          </a:p>
          <a:p>
            <a:pPr marL="342900" indent="-342900">
              <a:buAutoNum type="arabicPeriod"/>
            </a:pPr>
            <a:r>
              <a:rPr lang="en-US" dirty="0"/>
              <a:t>Circle</a:t>
            </a:r>
          </a:p>
          <a:p>
            <a:pPr marL="342900" indent="-342900">
              <a:buAutoNum type="arabicPeriod"/>
            </a:pPr>
            <a:r>
              <a:rPr lang="en-US" dirty="0"/>
              <a:t>Smart Dimensions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85DEE2-7EFC-49FE-9B21-743F541D9875}"/>
              </a:ext>
            </a:extLst>
          </p:cNvPr>
          <p:cNvSpPr txBox="1"/>
          <p:nvPr/>
        </p:nvSpPr>
        <p:spPr>
          <a:xfrm>
            <a:off x="3124200" y="5156200"/>
            <a:ext cx="28278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Features:</a:t>
            </a:r>
          </a:p>
          <a:p>
            <a:pPr marL="342900" indent="-342900">
              <a:buAutoNum type="arabicPeriod"/>
            </a:pPr>
            <a:r>
              <a:rPr lang="en-US" dirty="0"/>
              <a:t>Extruded Boss/Base</a:t>
            </a:r>
          </a:p>
          <a:p>
            <a:pPr marL="342900" indent="-342900">
              <a:buAutoNum type="arabicPeriod"/>
            </a:pPr>
            <a:r>
              <a:rPr lang="en-US" dirty="0"/>
              <a:t>Extruded Cut</a:t>
            </a:r>
          </a:p>
        </p:txBody>
      </p:sp>
    </p:spTree>
    <p:extLst>
      <p:ext uri="{BB962C8B-B14F-4D97-AF65-F5344CB8AC3E}">
        <p14:creationId xmlns:p14="http://schemas.microsoft.com/office/powerpoint/2010/main" val="13322904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0F53F13-355A-4302-9DF5-398E7FF02A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5187"/>
            <a:ext cx="6858000" cy="38576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FAA8C9A-B02F-45D1-B493-B3FF3116BDFD}"/>
              </a:ext>
            </a:extLst>
          </p:cNvPr>
          <p:cNvSpPr txBox="1"/>
          <p:nvPr/>
        </p:nvSpPr>
        <p:spPr>
          <a:xfrm>
            <a:off x="2954867" y="203200"/>
            <a:ext cx="220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Part 7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4EA1FA-B903-406A-925B-E931BA59711C}"/>
              </a:ext>
            </a:extLst>
          </p:cNvPr>
          <p:cNvSpPr txBox="1"/>
          <p:nvPr/>
        </p:nvSpPr>
        <p:spPr>
          <a:xfrm>
            <a:off x="601133" y="5156200"/>
            <a:ext cx="282786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Tools:</a:t>
            </a:r>
          </a:p>
          <a:p>
            <a:pPr marL="342900" indent="-342900">
              <a:buAutoNum type="arabicPeriod"/>
            </a:pPr>
            <a:r>
              <a:rPr lang="en-US" dirty="0"/>
              <a:t>Line</a:t>
            </a:r>
          </a:p>
          <a:p>
            <a:pPr marL="342900" indent="-342900">
              <a:buAutoNum type="arabicPeriod"/>
            </a:pPr>
            <a:r>
              <a:rPr lang="en-US" dirty="0"/>
              <a:t>Centerline</a:t>
            </a:r>
          </a:p>
          <a:p>
            <a:pPr marL="342900" indent="-342900">
              <a:buAutoNum type="arabicPeriod"/>
            </a:pPr>
            <a:r>
              <a:rPr lang="en-US" dirty="0"/>
              <a:t>Circle</a:t>
            </a:r>
          </a:p>
          <a:p>
            <a:pPr marL="342900" indent="-342900">
              <a:buAutoNum type="arabicPeriod"/>
            </a:pPr>
            <a:r>
              <a:rPr lang="en-US" dirty="0"/>
              <a:t>Smart Dimensions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0E138E-AF0C-452E-89BD-445B1763442B}"/>
              </a:ext>
            </a:extLst>
          </p:cNvPr>
          <p:cNvSpPr txBox="1"/>
          <p:nvPr/>
        </p:nvSpPr>
        <p:spPr>
          <a:xfrm>
            <a:off x="3124200" y="5156200"/>
            <a:ext cx="28278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Features:</a:t>
            </a:r>
          </a:p>
          <a:p>
            <a:pPr marL="342900" indent="-342900">
              <a:buAutoNum type="arabicPeriod"/>
            </a:pPr>
            <a:r>
              <a:rPr lang="en-US" dirty="0"/>
              <a:t>Extruded Boss/Base</a:t>
            </a:r>
          </a:p>
        </p:txBody>
      </p:sp>
    </p:spTree>
    <p:extLst>
      <p:ext uri="{BB962C8B-B14F-4D97-AF65-F5344CB8AC3E}">
        <p14:creationId xmlns:p14="http://schemas.microsoft.com/office/powerpoint/2010/main" val="37295226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A10DA20-DDC9-4285-BA91-B15BEC7098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95375"/>
            <a:ext cx="6858000" cy="385762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C5AAB8F-2FFA-4027-9F84-EE538D548624}"/>
              </a:ext>
            </a:extLst>
          </p:cNvPr>
          <p:cNvSpPr txBox="1"/>
          <p:nvPr/>
        </p:nvSpPr>
        <p:spPr>
          <a:xfrm>
            <a:off x="2624667" y="355600"/>
            <a:ext cx="2472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Assembly: Bench Clamp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DCD640-0FD6-4F4A-AA08-14638FDDA5C9}"/>
              </a:ext>
            </a:extLst>
          </p:cNvPr>
          <p:cNvSpPr txBox="1"/>
          <p:nvPr/>
        </p:nvSpPr>
        <p:spPr>
          <a:xfrm>
            <a:off x="1786467" y="5731933"/>
            <a:ext cx="344593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Assembly –</a:t>
            </a:r>
          </a:p>
          <a:p>
            <a:pPr marL="342900" indent="-342900">
              <a:buAutoNum type="arabicPeriod"/>
            </a:pPr>
            <a:r>
              <a:rPr lang="en-US" dirty="0"/>
              <a:t>Insert Component</a:t>
            </a:r>
          </a:p>
          <a:p>
            <a:pPr marL="342900" indent="-342900">
              <a:buAutoNum type="arabicPeriod"/>
            </a:pPr>
            <a:r>
              <a:rPr lang="en-US" dirty="0"/>
              <a:t>Coincide Mate</a:t>
            </a:r>
          </a:p>
          <a:p>
            <a:pPr marL="342900" indent="-342900">
              <a:buAutoNum type="arabicPeriod"/>
            </a:pPr>
            <a:r>
              <a:rPr lang="en-US" dirty="0"/>
              <a:t>Mechanical mate -&gt; Screw</a:t>
            </a:r>
          </a:p>
          <a:p>
            <a:pPr marL="342900" indent="-342900">
              <a:buAutoNum type="arabicPeriod"/>
            </a:pPr>
            <a:r>
              <a:rPr lang="en-US" dirty="0"/>
              <a:t>Advanced Mate -&gt; Width</a:t>
            </a:r>
          </a:p>
          <a:p>
            <a:pPr marL="342900" indent="-342900">
              <a:buAutoNum type="arabicPeriod"/>
            </a:pPr>
            <a:r>
              <a:rPr lang="en-US" dirty="0"/>
              <a:t>Concentric Mate</a:t>
            </a:r>
          </a:p>
        </p:txBody>
      </p:sp>
    </p:spTree>
    <p:extLst>
      <p:ext uri="{BB962C8B-B14F-4D97-AF65-F5344CB8AC3E}">
        <p14:creationId xmlns:p14="http://schemas.microsoft.com/office/powerpoint/2010/main" val="1887641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250</TotalTime>
  <Words>547</Words>
  <Application>Microsoft Office PowerPoint</Application>
  <PresentationFormat>A4 Paper (210x297 mm)</PresentationFormat>
  <Paragraphs>257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Shuvo Ahmed</dc:creator>
  <cp:lastModifiedBy>Shuvo Ahmed</cp:lastModifiedBy>
  <cp:revision>7</cp:revision>
  <dcterms:created xsi:type="dcterms:W3CDTF">2023-06-06T01:55:24Z</dcterms:created>
  <dcterms:modified xsi:type="dcterms:W3CDTF">2023-06-06T09:37:35Z</dcterms:modified>
</cp:coreProperties>
</file>